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4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DBF"/>
    <a:srgbClr val="4792FF"/>
    <a:srgbClr val="5484DA"/>
    <a:srgbClr val="FF0000"/>
    <a:srgbClr val="000000"/>
    <a:srgbClr val="F4FF75"/>
    <a:srgbClr val="F3FF75"/>
    <a:srgbClr val="923C3C"/>
    <a:srgbClr val="F2F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79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A7B0-6CB1-9C7E-DE53-7C19D184E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7FB5E-5363-F17F-C75A-4512988F6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9A8B2-7E8F-B824-5823-B20AC74A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D968F-1FE1-F28C-CD4C-DD09811A3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1DE80-4F3C-9B5A-0881-563F54CD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7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CE1E-9365-EA08-1862-55462F0D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17A2B-9CF9-C2E3-DBC7-0BACF18EC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DCBED-6981-6349-C138-D6A53EA7F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C2863-15C3-3E07-4112-5218EF96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C8AF-FE32-9D6C-A904-079DCEED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2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D59587-2193-B4AC-7356-F29FDC7A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5E3C5-0CC2-AF25-DDD4-59162723E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C74D2-C6F2-4C5F-F1F5-200CB68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17B7E-0C11-5445-27B8-20A4B8D1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520A3-60A8-9747-708F-9CAF6460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29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19E5-4315-D45B-CABD-58B22C6A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0AB0-B979-DF87-650C-4299657C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283F8-3809-6226-6B20-922B2BA0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9737C-762E-B644-3234-7ADBD969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CD174-9263-E0C2-8421-B60172B6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2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B9DF-0693-C213-593E-47B47677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180AE-F17E-5691-CAFC-EF8B94682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FA2DA-D36B-849D-E165-23A123CC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81C62-358F-9501-371C-07C06282D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5777-787D-23F6-B0DD-33F4C295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4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D2D1-3C26-AEDB-DBCE-5D998C75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BDF9-798B-02BD-96D6-054810188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ACB12-4BFA-0739-1AE4-4ECBE03D2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1C1C8-1C2D-62E1-CBC1-27F99B77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BC655-8CC8-B2CE-D2DB-B35234ED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A41F5-C885-17E8-A456-ABF0F3BE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7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C870-34C8-CBF4-B266-F26C5224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DB450-A4CA-3752-E76A-B0C91B15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AEC68-C9DD-9F3E-7304-ECED45F20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413E5-2233-32B4-779E-BE58C291A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F8B63-CB04-01FA-5C53-227380C6B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B89870-B691-FC33-2B2F-57F7E3E8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6C9B7-7562-B986-5956-310206D1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F51450-5B88-7394-BE05-3C8CADA1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1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6644-112C-CA78-25D9-4712B585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3DE8FE-7AEE-7DD2-28B0-38E87CA8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4CF48-7876-DB01-43C3-663B26C7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35C3B-9917-6BB9-2A9B-89B1D9A4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5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7A6AC3-2A62-C290-1168-C6A052CA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3F627-F198-9733-5E2C-6EBA4BFA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E35D5-04AC-A4D7-21E8-BAA58130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4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207D-5F73-3F5B-D27A-25F02498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5831D-710B-BA2D-20BB-86874421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21ADB-1EC0-5238-6D13-11765AC2B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79CA7-6AF0-F7C1-F177-B901C881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A469B-DB4F-5318-709D-96BE34DA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60DDB-208F-875E-8787-8ECD9709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7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28E2-931C-4A40-1152-8FAC8EE9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58BD3-9CE7-417F-6302-7B343B6E2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27D38-DA72-7451-AFA0-072B58389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DB4E7-B693-0D99-F337-8C30C37F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01463-D47F-7D2B-5BBE-B468385D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2A63B-A7D9-A11A-919C-893DD390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5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FD22B-ADC6-5681-96C3-2082F6C7F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EC3B-1030-5167-2014-E6CBFA31B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7AF30-C292-DFEB-298C-CCEFCADFF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CF5EB-67C7-4A12-BB2B-8A6F3480255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3A214-D9FD-94F4-9E88-750CF8807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EC97-3C6D-34A4-4DF9-A9E34D934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02F96-E703-4EC4-8CE3-BA37E34A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5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white hair and a mustache">
            <a:extLst>
              <a:ext uri="{FF2B5EF4-FFF2-40B4-BE49-F238E27FC236}">
                <a16:creationId xmlns:a16="http://schemas.microsoft.com/office/drawing/2014/main" id="{679192A3-25BC-9F6A-3640-F797289D7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54" y="581673"/>
            <a:ext cx="4271319" cy="5694654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D79BC29-1AFA-C03A-19A6-03142A27E9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034118 w 12192000"/>
              <a:gd name="connsiteY0" fmla="*/ 1398495 h 6858000"/>
              <a:gd name="connsiteX1" fmla="*/ 4034118 w 12192000"/>
              <a:gd name="connsiteY1" fmla="*/ 5459506 h 6858000"/>
              <a:gd name="connsiteX2" fmla="*/ 8157882 w 12192000"/>
              <a:gd name="connsiteY2" fmla="*/ 5459506 h 6858000"/>
              <a:gd name="connsiteX3" fmla="*/ 8157882 w 12192000"/>
              <a:gd name="connsiteY3" fmla="*/ 13984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034118" y="1398495"/>
                </a:moveTo>
                <a:lnTo>
                  <a:pt x="4034118" y="5459506"/>
                </a:lnTo>
                <a:lnTo>
                  <a:pt x="8157882" y="5459506"/>
                </a:lnTo>
                <a:lnTo>
                  <a:pt x="8157882" y="13984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8DD75-C2A7-C483-A35B-E16A90AEF192}"/>
              </a:ext>
            </a:extLst>
          </p:cNvPr>
          <p:cNvSpPr/>
          <p:nvPr/>
        </p:nvSpPr>
        <p:spPr>
          <a:xfrm>
            <a:off x="308811" y="2582613"/>
            <a:ext cx="3498443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ALBERT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E3334B-2B3B-2232-86E8-F019EF14BC7F}"/>
              </a:ext>
            </a:extLst>
          </p:cNvPr>
          <p:cNvSpPr/>
          <p:nvPr/>
        </p:nvSpPr>
        <p:spPr>
          <a:xfrm>
            <a:off x="8341266" y="2582613"/>
            <a:ext cx="3850734" cy="169277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EINSTEIN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32946-9169-CEC6-F8FA-FDEFCAB937A2}"/>
              </a:ext>
            </a:extLst>
          </p:cNvPr>
          <p:cNvSpPr/>
          <p:nvPr/>
        </p:nvSpPr>
        <p:spPr>
          <a:xfrm>
            <a:off x="4116065" y="1311440"/>
            <a:ext cx="4053377" cy="42351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D66ED-A7A6-959A-89AE-29CF4AEFDD7E}"/>
              </a:ext>
            </a:extLst>
          </p:cNvPr>
          <p:cNvSpPr/>
          <p:nvPr/>
        </p:nvSpPr>
        <p:spPr>
          <a:xfrm>
            <a:off x="3805989" y="1106508"/>
            <a:ext cx="500051" cy="4932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3B3AA-5AA3-940A-1941-DCBB6A3942FA}"/>
              </a:ext>
            </a:extLst>
          </p:cNvPr>
          <p:cNvSpPr/>
          <p:nvPr/>
        </p:nvSpPr>
        <p:spPr>
          <a:xfrm>
            <a:off x="3805989" y="5258195"/>
            <a:ext cx="500051" cy="4932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EFB55-7EA5-2219-525A-684B687AD82C}"/>
              </a:ext>
            </a:extLst>
          </p:cNvPr>
          <p:cNvSpPr/>
          <p:nvPr/>
        </p:nvSpPr>
        <p:spPr>
          <a:xfrm>
            <a:off x="7875407" y="1106508"/>
            <a:ext cx="500051" cy="4932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2986C3-CA57-F92D-5310-639D7AF6C1F4}"/>
              </a:ext>
            </a:extLst>
          </p:cNvPr>
          <p:cNvSpPr/>
          <p:nvPr/>
        </p:nvSpPr>
        <p:spPr>
          <a:xfrm>
            <a:off x="7875407" y="5258195"/>
            <a:ext cx="500051" cy="4932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logo with a robot arm and gears">
            <a:extLst>
              <a:ext uri="{FF2B5EF4-FFF2-40B4-BE49-F238E27FC236}">
                <a16:creationId xmlns:a16="http://schemas.microsoft.com/office/drawing/2014/main" id="{0C353C5B-5CE6-20F4-F175-8058DB758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75" b="31775"/>
          <a:stretch/>
        </p:blipFill>
        <p:spPr>
          <a:xfrm>
            <a:off x="0" y="0"/>
            <a:ext cx="1521559" cy="6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0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 of a light and metal surface&#10;&#10;Description automatically generated">
            <a:extLst>
              <a:ext uri="{FF2B5EF4-FFF2-40B4-BE49-F238E27FC236}">
                <a16:creationId xmlns:a16="http://schemas.microsoft.com/office/drawing/2014/main" id="{BC7451B9-B7CC-8550-C061-6CAB5C56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74" y="1494673"/>
            <a:ext cx="2737184" cy="3868654"/>
          </a:xfrm>
          <a:prstGeom prst="rect">
            <a:avLst/>
          </a:prstGeom>
        </p:spPr>
      </p:pic>
      <p:pic>
        <p:nvPicPr>
          <p:cNvPr id="27" name="Picture 26" descr="A blackboard with a mathematical formula">
            <a:extLst>
              <a:ext uri="{FF2B5EF4-FFF2-40B4-BE49-F238E27FC236}">
                <a16:creationId xmlns:a16="http://schemas.microsoft.com/office/drawing/2014/main" id="{00FC750C-A5E1-34CE-93CD-B6E93716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91" y="1494673"/>
            <a:ext cx="2737184" cy="3868654"/>
          </a:xfrm>
          <a:prstGeom prst="rect">
            <a:avLst/>
          </a:prstGeom>
        </p:spPr>
      </p:pic>
      <p:pic>
        <p:nvPicPr>
          <p:cNvPr id="29" name="Picture 28" descr="A planet earth and a moon on a grid">
            <a:extLst>
              <a:ext uri="{FF2B5EF4-FFF2-40B4-BE49-F238E27FC236}">
                <a16:creationId xmlns:a16="http://schemas.microsoft.com/office/drawing/2014/main" id="{AA73610F-1B93-7CA3-B151-88B7E3616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740" y="1494673"/>
            <a:ext cx="2885869" cy="38686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0F43D2E-56B8-3A34-2458-76A896CB35D8}"/>
              </a:ext>
            </a:extLst>
          </p:cNvPr>
          <p:cNvSpPr/>
          <p:nvPr/>
        </p:nvSpPr>
        <p:spPr>
          <a:xfrm>
            <a:off x="10335299" y="722716"/>
            <a:ext cx="16257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</a:rPr>
              <a:t>Albert Einstein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55" name="Picture 54" descr="A diagram of a light bulb">
            <a:extLst>
              <a:ext uri="{FF2B5EF4-FFF2-40B4-BE49-F238E27FC236}">
                <a16:creationId xmlns:a16="http://schemas.microsoft.com/office/drawing/2014/main" id="{8A73095B-8B84-EE35-1EC4-61A025F9C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56" y="1494673"/>
            <a:ext cx="2739487" cy="386865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D74D76F-4824-84AA-92B1-8558FEBADD09}"/>
              </a:ext>
            </a:extLst>
          </p:cNvPr>
          <p:cNvSpPr/>
          <p:nvPr/>
        </p:nvSpPr>
        <p:spPr>
          <a:xfrm>
            <a:off x="303391" y="5783107"/>
            <a:ext cx="12073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Abadi Extra Light" panose="020B0204020104020204" pitchFamily="34" charset="0"/>
              </a:rPr>
              <a:t>Innovation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59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 of a light and metal surface&#10;&#10;Description automatically generated">
            <a:extLst>
              <a:ext uri="{FF2B5EF4-FFF2-40B4-BE49-F238E27FC236}">
                <a16:creationId xmlns:a16="http://schemas.microsoft.com/office/drawing/2014/main" id="{BC7451B9-B7CC-8550-C061-6CAB5C56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84" y="2603037"/>
            <a:ext cx="2737184" cy="38686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F227ED9-90D8-189B-E8FB-A084BE625C80}"/>
              </a:ext>
            </a:extLst>
          </p:cNvPr>
          <p:cNvGrpSpPr/>
          <p:nvPr/>
        </p:nvGrpSpPr>
        <p:grpSpPr>
          <a:xfrm>
            <a:off x="0" y="1315373"/>
            <a:ext cx="12191999" cy="4227254"/>
            <a:chOff x="-1" y="1288473"/>
            <a:chExt cx="12191999" cy="4227254"/>
          </a:xfrm>
        </p:grpSpPr>
        <p:pic>
          <p:nvPicPr>
            <p:cNvPr id="2" name="Picture 1" descr="A blackboard with a mathematical formula">
              <a:extLst>
                <a:ext uri="{FF2B5EF4-FFF2-40B4-BE49-F238E27FC236}">
                  <a16:creationId xmlns:a16="http://schemas.microsoft.com/office/drawing/2014/main" id="{2ED66DC2-FEC7-EB37-F7BD-53B32651E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80" b="19180"/>
            <a:stretch/>
          </p:blipFill>
          <p:spPr>
            <a:xfrm>
              <a:off x="-1" y="1288473"/>
              <a:ext cx="12191999" cy="4227254"/>
            </a:xfrm>
            <a:prstGeom prst="rect">
              <a:avLst/>
            </a:prstGeom>
          </p:spPr>
        </p:pic>
        <p:pic>
          <p:nvPicPr>
            <p:cNvPr id="27" name="Picture 26" descr="A blackboard with a mathematical formula">
              <a:extLst>
                <a:ext uri="{FF2B5EF4-FFF2-40B4-BE49-F238E27FC236}">
                  <a16:creationId xmlns:a16="http://schemas.microsoft.com/office/drawing/2014/main" id="{00FC750C-A5E1-34CE-93CD-B6E93716D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594" y="1494673"/>
              <a:ext cx="4336472" cy="3868654"/>
            </a:xfrm>
            <a:prstGeom prst="rect">
              <a:avLst/>
            </a:prstGeom>
          </p:spPr>
        </p:pic>
      </p:grpSp>
      <p:pic>
        <p:nvPicPr>
          <p:cNvPr id="29" name="Picture 28" descr="A planet earth and a moon on a grid">
            <a:extLst>
              <a:ext uri="{FF2B5EF4-FFF2-40B4-BE49-F238E27FC236}">
                <a16:creationId xmlns:a16="http://schemas.microsoft.com/office/drawing/2014/main" id="{AA73610F-1B93-7CA3-B151-88B7E3616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450" y="2603037"/>
            <a:ext cx="2885869" cy="38686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0F43D2E-56B8-3A34-2458-76A896CB35D8}"/>
              </a:ext>
            </a:extLst>
          </p:cNvPr>
          <p:cNvSpPr/>
          <p:nvPr/>
        </p:nvSpPr>
        <p:spPr>
          <a:xfrm>
            <a:off x="10335299" y="722716"/>
            <a:ext cx="16257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</a:rPr>
              <a:t>Albert Einstein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55" name="Picture 54" descr="A diagram of a light bulb">
            <a:extLst>
              <a:ext uri="{FF2B5EF4-FFF2-40B4-BE49-F238E27FC236}">
                <a16:creationId xmlns:a16="http://schemas.microsoft.com/office/drawing/2014/main" id="{8A73095B-8B84-EE35-1EC4-61A025F9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666" y="2603037"/>
            <a:ext cx="2739487" cy="386865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D74D76F-4824-84AA-92B1-8558FEBADD09}"/>
              </a:ext>
            </a:extLst>
          </p:cNvPr>
          <p:cNvSpPr/>
          <p:nvPr/>
        </p:nvSpPr>
        <p:spPr>
          <a:xfrm>
            <a:off x="303391" y="5783107"/>
            <a:ext cx="12073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Abadi Extra Light" panose="020B0204020104020204" pitchFamily="34" charset="0"/>
              </a:rPr>
              <a:t>Innovation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8DA9C-8D71-C968-7775-4D9F70AFBCE5}"/>
              </a:ext>
            </a:extLst>
          </p:cNvPr>
          <p:cNvSpPr/>
          <p:nvPr/>
        </p:nvSpPr>
        <p:spPr>
          <a:xfrm>
            <a:off x="5709341" y="1879762"/>
            <a:ext cx="606293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i="0" dirty="0">
                <a:solidFill>
                  <a:srgbClr val="D1D5DB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Mass-Energy Equivalence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2E6442-A563-C378-335D-7B97F94E0358}"/>
              </a:ext>
            </a:extLst>
          </p:cNvPr>
          <p:cNvSpPr/>
          <p:nvPr/>
        </p:nvSpPr>
        <p:spPr>
          <a:xfrm>
            <a:off x="10968486" y="5783107"/>
            <a:ext cx="9925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  <a:cs typeface="Aharoni" panose="02010803020104030203" pitchFamily="2" charset="-79"/>
              </a:rPr>
              <a:t>1905</a:t>
            </a:r>
          </a:p>
        </p:txBody>
      </p:sp>
    </p:spTree>
    <p:extLst>
      <p:ext uri="{BB962C8B-B14F-4D97-AF65-F5344CB8AC3E}">
        <p14:creationId xmlns:p14="http://schemas.microsoft.com/office/powerpoint/2010/main" val="395694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board with a mathematical formula">
            <a:extLst>
              <a:ext uri="{FF2B5EF4-FFF2-40B4-BE49-F238E27FC236}">
                <a16:creationId xmlns:a16="http://schemas.microsoft.com/office/drawing/2014/main" id="{00FC750C-A5E1-34CE-93CD-B6E93716D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7447" y="1485986"/>
            <a:ext cx="4336472" cy="3868654"/>
          </a:xfrm>
          <a:prstGeom prst="rect">
            <a:avLst/>
          </a:prstGeom>
        </p:spPr>
      </p:pic>
      <p:pic>
        <p:nvPicPr>
          <p:cNvPr id="29" name="Picture 28" descr="A planet earth and a moon on a grid">
            <a:extLst>
              <a:ext uri="{FF2B5EF4-FFF2-40B4-BE49-F238E27FC236}">
                <a16:creationId xmlns:a16="http://schemas.microsoft.com/office/drawing/2014/main" id="{AA73610F-1B93-7CA3-B151-88B7E3616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22" y="1485986"/>
            <a:ext cx="2885869" cy="38686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0F43D2E-56B8-3A34-2458-76A896CB35D8}"/>
              </a:ext>
            </a:extLst>
          </p:cNvPr>
          <p:cNvSpPr/>
          <p:nvPr/>
        </p:nvSpPr>
        <p:spPr>
          <a:xfrm>
            <a:off x="10335299" y="722716"/>
            <a:ext cx="16257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</a:rPr>
              <a:t>Albert Einstein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55" name="Picture 54" descr="A diagram of a light bulb">
            <a:extLst>
              <a:ext uri="{FF2B5EF4-FFF2-40B4-BE49-F238E27FC236}">
                <a16:creationId xmlns:a16="http://schemas.microsoft.com/office/drawing/2014/main" id="{8A73095B-8B84-EE35-1EC4-61A025F9C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938" y="1485986"/>
            <a:ext cx="2739487" cy="386865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D74D76F-4824-84AA-92B1-8558FEBADD09}"/>
              </a:ext>
            </a:extLst>
          </p:cNvPr>
          <p:cNvSpPr/>
          <p:nvPr/>
        </p:nvSpPr>
        <p:spPr>
          <a:xfrm>
            <a:off x="303391" y="5783107"/>
            <a:ext cx="12073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Abadi Extra Light" panose="020B0204020104020204" pitchFamily="34" charset="0"/>
              </a:rPr>
              <a:t>Innovation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8DA9C-8D71-C968-7775-4D9F70AFBCE5}"/>
              </a:ext>
            </a:extLst>
          </p:cNvPr>
          <p:cNvSpPr/>
          <p:nvPr/>
        </p:nvSpPr>
        <p:spPr>
          <a:xfrm>
            <a:off x="-8440976" y="1645609"/>
            <a:ext cx="606293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i="0" dirty="0">
                <a:solidFill>
                  <a:srgbClr val="D1D5DB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Mass-Energy Equivalence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2E6442-A563-C378-335D-7B97F94E0358}"/>
              </a:ext>
            </a:extLst>
          </p:cNvPr>
          <p:cNvSpPr/>
          <p:nvPr/>
        </p:nvSpPr>
        <p:spPr>
          <a:xfrm>
            <a:off x="-4718527" y="4991043"/>
            <a:ext cx="9925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  <a:cs typeface="Aharoni" panose="02010803020104030203" pitchFamily="2" charset="-79"/>
              </a:rPr>
              <a:t>1905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B37133-9754-BB80-2E4B-129938C10C99}"/>
              </a:ext>
            </a:extLst>
          </p:cNvPr>
          <p:cNvGrpSpPr/>
          <p:nvPr/>
        </p:nvGrpSpPr>
        <p:grpSpPr>
          <a:xfrm>
            <a:off x="-3500" y="1485986"/>
            <a:ext cx="12195500" cy="4200354"/>
            <a:chOff x="-3500" y="1485986"/>
            <a:chExt cx="12195500" cy="4200354"/>
          </a:xfrm>
        </p:grpSpPr>
        <p:pic>
          <p:nvPicPr>
            <p:cNvPr id="5" name="Picture 4" descr="Diagram of a light and metal surface">
              <a:extLst>
                <a:ext uri="{FF2B5EF4-FFF2-40B4-BE49-F238E27FC236}">
                  <a16:creationId xmlns:a16="http://schemas.microsoft.com/office/drawing/2014/main" id="{D8066A5C-75FC-7B1C-C3CC-D83A7D16A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85" b="19385"/>
            <a:stretch/>
          </p:blipFill>
          <p:spPr>
            <a:xfrm>
              <a:off x="-3500" y="1485986"/>
              <a:ext cx="12195500" cy="4200354"/>
            </a:xfrm>
            <a:prstGeom prst="rect">
              <a:avLst/>
            </a:prstGeom>
          </p:spPr>
        </p:pic>
        <p:pic>
          <p:nvPicPr>
            <p:cNvPr id="3" name="Picture 2" descr="Diagram of a light and metal surface">
              <a:extLst>
                <a:ext uri="{FF2B5EF4-FFF2-40B4-BE49-F238E27FC236}">
                  <a16:creationId xmlns:a16="http://schemas.microsoft.com/office/drawing/2014/main" id="{914DCB2D-3861-A02F-230E-5A38B728B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700" y="1645609"/>
              <a:ext cx="4343400" cy="386865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D931F99-186C-E861-DFBE-9EAFD8730141}"/>
              </a:ext>
            </a:extLst>
          </p:cNvPr>
          <p:cNvSpPr/>
          <p:nvPr/>
        </p:nvSpPr>
        <p:spPr>
          <a:xfrm>
            <a:off x="6948255" y="1866900"/>
            <a:ext cx="52437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i="0" dirty="0">
                <a:solidFill>
                  <a:srgbClr val="D1D5DB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Photoelectric Effect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63AFB7-1931-7464-9B5B-0696F8487AB3}"/>
              </a:ext>
            </a:extLst>
          </p:cNvPr>
          <p:cNvSpPr/>
          <p:nvPr/>
        </p:nvSpPr>
        <p:spPr>
          <a:xfrm>
            <a:off x="10812492" y="5783107"/>
            <a:ext cx="9925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  <a:cs typeface="Aharoni" panose="02010803020104030203" pitchFamily="2" charset="-79"/>
              </a:rPr>
              <a:t>1905</a:t>
            </a:r>
          </a:p>
        </p:txBody>
      </p:sp>
    </p:spTree>
    <p:extLst>
      <p:ext uri="{BB962C8B-B14F-4D97-AF65-F5344CB8AC3E}">
        <p14:creationId xmlns:p14="http://schemas.microsoft.com/office/powerpoint/2010/main" val="198458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light bulb">
            <a:extLst>
              <a:ext uri="{FF2B5EF4-FFF2-40B4-BE49-F238E27FC236}">
                <a16:creationId xmlns:a16="http://schemas.microsoft.com/office/drawing/2014/main" id="{6A27F2B4-D530-08A2-A2CB-A6FBA6461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25" b="24725"/>
          <a:stretch/>
        </p:blipFill>
        <p:spPr>
          <a:xfrm>
            <a:off x="0" y="1485986"/>
            <a:ext cx="12192000" cy="4190914"/>
          </a:xfrm>
          <a:prstGeom prst="rect">
            <a:avLst/>
          </a:prstGeom>
        </p:spPr>
      </p:pic>
      <p:pic>
        <p:nvPicPr>
          <p:cNvPr id="27" name="Picture 26" descr="A blackboard with a mathematical formula">
            <a:extLst>
              <a:ext uri="{FF2B5EF4-FFF2-40B4-BE49-F238E27FC236}">
                <a16:creationId xmlns:a16="http://schemas.microsoft.com/office/drawing/2014/main" id="{00FC750C-A5E1-34CE-93CD-B6E93716D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7447" y="1485986"/>
            <a:ext cx="4336472" cy="3868654"/>
          </a:xfrm>
          <a:prstGeom prst="rect">
            <a:avLst/>
          </a:prstGeom>
        </p:spPr>
      </p:pic>
      <p:pic>
        <p:nvPicPr>
          <p:cNvPr id="29" name="Picture 28" descr="A planet earth and a moon on a grid">
            <a:extLst>
              <a:ext uri="{FF2B5EF4-FFF2-40B4-BE49-F238E27FC236}">
                <a16:creationId xmlns:a16="http://schemas.microsoft.com/office/drawing/2014/main" id="{AA73610F-1B93-7CA3-B151-88B7E3616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22" y="1485986"/>
            <a:ext cx="2885869" cy="38686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0F43D2E-56B8-3A34-2458-76A896CB35D8}"/>
              </a:ext>
            </a:extLst>
          </p:cNvPr>
          <p:cNvSpPr/>
          <p:nvPr/>
        </p:nvSpPr>
        <p:spPr>
          <a:xfrm>
            <a:off x="10335299" y="722716"/>
            <a:ext cx="16257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</a:rPr>
              <a:t>Albert Einstein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55" name="Picture 54" descr="A diagram of a light bulb">
            <a:extLst>
              <a:ext uri="{FF2B5EF4-FFF2-40B4-BE49-F238E27FC236}">
                <a16:creationId xmlns:a16="http://schemas.microsoft.com/office/drawing/2014/main" id="{8A73095B-8B84-EE35-1EC4-61A025F9C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645609"/>
            <a:ext cx="4343400" cy="386865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D74D76F-4824-84AA-92B1-8558FEBADD09}"/>
              </a:ext>
            </a:extLst>
          </p:cNvPr>
          <p:cNvSpPr/>
          <p:nvPr/>
        </p:nvSpPr>
        <p:spPr>
          <a:xfrm>
            <a:off x="303391" y="5783107"/>
            <a:ext cx="12073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Abadi Extra Light" panose="020B0204020104020204" pitchFamily="34" charset="0"/>
              </a:rPr>
              <a:t>Innovation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8DA9C-8D71-C968-7775-4D9F70AFBCE5}"/>
              </a:ext>
            </a:extLst>
          </p:cNvPr>
          <p:cNvSpPr/>
          <p:nvPr/>
        </p:nvSpPr>
        <p:spPr>
          <a:xfrm>
            <a:off x="-8440976" y="1645609"/>
            <a:ext cx="606293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i="0" dirty="0">
                <a:solidFill>
                  <a:srgbClr val="D1D5DB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Mass-Energy Equivalence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2E6442-A563-C378-335D-7B97F94E0358}"/>
              </a:ext>
            </a:extLst>
          </p:cNvPr>
          <p:cNvSpPr/>
          <p:nvPr/>
        </p:nvSpPr>
        <p:spPr>
          <a:xfrm>
            <a:off x="10968486" y="5778450"/>
            <a:ext cx="9925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  <a:cs typeface="Aharoni" panose="02010803020104030203" pitchFamily="2" charset="-79"/>
              </a:rPr>
              <a:t>1905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B37133-9754-BB80-2E4B-129938C10C99}"/>
              </a:ext>
            </a:extLst>
          </p:cNvPr>
          <p:cNvGrpSpPr/>
          <p:nvPr/>
        </p:nvGrpSpPr>
        <p:grpSpPr>
          <a:xfrm>
            <a:off x="-13395650" y="-2554745"/>
            <a:ext cx="12195500" cy="4200354"/>
            <a:chOff x="-3500" y="1485986"/>
            <a:chExt cx="12195500" cy="4200354"/>
          </a:xfrm>
        </p:grpSpPr>
        <p:pic>
          <p:nvPicPr>
            <p:cNvPr id="5" name="Picture 4" descr="Diagram of a light and metal surface">
              <a:extLst>
                <a:ext uri="{FF2B5EF4-FFF2-40B4-BE49-F238E27FC236}">
                  <a16:creationId xmlns:a16="http://schemas.microsoft.com/office/drawing/2014/main" id="{D8066A5C-75FC-7B1C-C3CC-D83A7D16A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11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85" b="19385"/>
            <a:stretch/>
          </p:blipFill>
          <p:spPr>
            <a:xfrm>
              <a:off x="-3500" y="1485986"/>
              <a:ext cx="12195500" cy="4200354"/>
            </a:xfrm>
            <a:prstGeom prst="rect">
              <a:avLst/>
            </a:prstGeom>
          </p:spPr>
        </p:pic>
        <p:pic>
          <p:nvPicPr>
            <p:cNvPr id="3" name="Picture 2" descr="Diagram of a light and metal surface">
              <a:extLst>
                <a:ext uri="{FF2B5EF4-FFF2-40B4-BE49-F238E27FC236}">
                  <a16:creationId xmlns:a16="http://schemas.microsoft.com/office/drawing/2014/main" id="{914DCB2D-3861-A02F-230E-5A38B728B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700" y="1645609"/>
              <a:ext cx="4343400" cy="386865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D931F99-186C-E861-DFBE-9EAFD8730141}"/>
              </a:ext>
            </a:extLst>
          </p:cNvPr>
          <p:cNvSpPr/>
          <p:nvPr/>
        </p:nvSpPr>
        <p:spPr>
          <a:xfrm>
            <a:off x="-6443895" y="-2173831"/>
            <a:ext cx="52437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i="0" dirty="0">
                <a:solidFill>
                  <a:srgbClr val="D1D5DB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Photoelectric Effect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63AFB7-1931-7464-9B5B-0696F8487AB3}"/>
              </a:ext>
            </a:extLst>
          </p:cNvPr>
          <p:cNvSpPr/>
          <p:nvPr/>
        </p:nvSpPr>
        <p:spPr>
          <a:xfrm>
            <a:off x="-2579658" y="1742376"/>
            <a:ext cx="9925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  <a:cs typeface="Aharoni" panose="02010803020104030203" pitchFamily="2" charset="-79"/>
              </a:rPr>
              <a:t>1905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F2A80-9852-11BB-9F3A-403B5702A4FD}"/>
              </a:ext>
            </a:extLst>
          </p:cNvPr>
          <p:cNvSpPr/>
          <p:nvPr/>
        </p:nvSpPr>
        <p:spPr>
          <a:xfrm>
            <a:off x="7019412" y="1619265"/>
            <a:ext cx="48333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Brownian Motion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27969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lanet earth and a moon on a grid">
            <a:extLst>
              <a:ext uri="{FF2B5EF4-FFF2-40B4-BE49-F238E27FC236}">
                <a16:creationId xmlns:a16="http://schemas.microsoft.com/office/drawing/2014/main" id="{D832189E-C20C-99BB-50A4-84FA03A75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227" b="24227"/>
          <a:stretch/>
        </p:blipFill>
        <p:spPr>
          <a:xfrm>
            <a:off x="-11479" y="1485986"/>
            <a:ext cx="12195500" cy="4190914"/>
          </a:xfrm>
          <a:prstGeom prst="rect">
            <a:avLst/>
          </a:prstGeom>
        </p:spPr>
      </p:pic>
      <p:pic>
        <p:nvPicPr>
          <p:cNvPr id="27" name="Picture 26" descr="A blackboard with a mathematical formula">
            <a:extLst>
              <a:ext uri="{FF2B5EF4-FFF2-40B4-BE49-F238E27FC236}">
                <a16:creationId xmlns:a16="http://schemas.microsoft.com/office/drawing/2014/main" id="{00FC750C-A5E1-34CE-93CD-B6E93716D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7447" y="1485986"/>
            <a:ext cx="4336472" cy="3868654"/>
          </a:xfrm>
          <a:prstGeom prst="rect">
            <a:avLst/>
          </a:prstGeom>
        </p:spPr>
      </p:pic>
      <p:pic>
        <p:nvPicPr>
          <p:cNvPr id="29" name="Picture 28" descr="A planet earth and a moon on a grid">
            <a:extLst>
              <a:ext uri="{FF2B5EF4-FFF2-40B4-BE49-F238E27FC236}">
                <a16:creationId xmlns:a16="http://schemas.microsoft.com/office/drawing/2014/main" id="{AA73610F-1B93-7CA3-B151-88B7E3616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674403"/>
            <a:ext cx="4343400" cy="38686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0F43D2E-56B8-3A34-2458-76A896CB35D8}"/>
              </a:ext>
            </a:extLst>
          </p:cNvPr>
          <p:cNvSpPr/>
          <p:nvPr/>
        </p:nvSpPr>
        <p:spPr>
          <a:xfrm>
            <a:off x="10335299" y="722716"/>
            <a:ext cx="16257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</a:rPr>
              <a:t>Albert Einstein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55" name="Picture 54" descr="A diagram of a light bulb">
            <a:extLst>
              <a:ext uri="{FF2B5EF4-FFF2-40B4-BE49-F238E27FC236}">
                <a16:creationId xmlns:a16="http://schemas.microsoft.com/office/drawing/2014/main" id="{8A73095B-8B84-EE35-1EC4-61A025F9C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8295" y="968378"/>
            <a:ext cx="4336472" cy="386865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D74D76F-4824-84AA-92B1-8558FEBADD09}"/>
              </a:ext>
            </a:extLst>
          </p:cNvPr>
          <p:cNvSpPr/>
          <p:nvPr/>
        </p:nvSpPr>
        <p:spPr>
          <a:xfrm>
            <a:off x="303391" y="5783107"/>
            <a:ext cx="12073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Abadi Extra Light" panose="020B0204020104020204" pitchFamily="34" charset="0"/>
              </a:rPr>
              <a:t>Innovation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8DA9C-8D71-C968-7775-4D9F70AFBCE5}"/>
              </a:ext>
            </a:extLst>
          </p:cNvPr>
          <p:cNvSpPr/>
          <p:nvPr/>
        </p:nvSpPr>
        <p:spPr>
          <a:xfrm>
            <a:off x="-8440976" y="1645609"/>
            <a:ext cx="606293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i="0" dirty="0">
                <a:solidFill>
                  <a:srgbClr val="D1D5DB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Mass-Energy Equivalence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2E6442-A563-C378-335D-7B97F94E0358}"/>
              </a:ext>
            </a:extLst>
          </p:cNvPr>
          <p:cNvSpPr/>
          <p:nvPr/>
        </p:nvSpPr>
        <p:spPr>
          <a:xfrm>
            <a:off x="-4718527" y="4991043"/>
            <a:ext cx="9925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  <a:cs typeface="Aharoni" panose="02010803020104030203" pitchFamily="2" charset="-79"/>
              </a:rPr>
              <a:t>1905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B37133-9754-BB80-2E4B-129938C10C99}"/>
              </a:ext>
            </a:extLst>
          </p:cNvPr>
          <p:cNvGrpSpPr/>
          <p:nvPr/>
        </p:nvGrpSpPr>
        <p:grpSpPr>
          <a:xfrm>
            <a:off x="-14133657" y="722716"/>
            <a:ext cx="12195500" cy="4200354"/>
            <a:chOff x="-3500" y="1485986"/>
            <a:chExt cx="12195500" cy="4200354"/>
          </a:xfrm>
        </p:grpSpPr>
        <p:pic>
          <p:nvPicPr>
            <p:cNvPr id="5" name="Picture 4" descr="Diagram of a light and metal surface">
              <a:extLst>
                <a:ext uri="{FF2B5EF4-FFF2-40B4-BE49-F238E27FC236}">
                  <a16:creationId xmlns:a16="http://schemas.microsoft.com/office/drawing/2014/main" id="{D8066A5C-75FC-7B1C-C3CC-D83A7D16A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11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85" b="19385"/>
            <a:stretch/>
          </p:blipFill>
          <p:spPr>
            <a:xfrm>
              <a:off x="-3500" y="1485986"/>
              <a:ext cx="12195500" cy="4200354"/>
            </a:xfrm>
            <a:prstGeom prst="rect">
              <a:avLst/>
            </a:prstGeom>
          </p:spPr>
        </p:pic>
        <p:pic>
          <p:nvPicPr>
            <p:cNvPr id="3" name="Picture 2" descr="Diagram of a light and metal surface">
              <a:extLst>
                <a:ext uri="{FF2B5EF4-FFF2-40B4-BE49-F238E27FC236}">
                  <a16:creationId xmlns:a16="http://schemas.microsoft.com/office/drawing/2014/main" id="{914DCB2D-3861-A02F-230E-5A38B728B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700" y="1645609"/>
              <a:ext cx="4343400" cy="386865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D931F99-186C-E861-DFBE-9EAFD8730141}"/>
              </a:ext>
            </a:extLst>
          </p:cNvPr>
          <p:cNvSpPr/>
          <p:nvPr/>
        </p:nvSpPr>
        <p:spPr>
          <a:xfrm>
            <a:off x="-7181902" y="1103630"/>
            <a:ext cx="52437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i="0" dirty="0">
                <a:solidFill>
                  <a:srgbClr val="D1D5DB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Photoelectric Effect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63AFB7-1931-7464-9B5B-0696F8487AB3}"/>
              </a:ext>
            </a:extLst>
          </p:cNvPr>
          <p:cNvSpPr/>
          <p:nvPr/>
        </p:nvSpPr>
        <p:spPr>
          <a:xfrm>
            <a:off x="11003797" y="5803635"/>
            <a:ext cx="9925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  <a:cs typeface="Aharoni" panose="02010803020104030203" pitchFamily="2" charset="-79"/>
              </a:rPr>
              <a:t>1948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38CF07-2F38-6B56-2896-F5CE0B5E5CF9}"/>
              </a:ext>
            </a:extLst>
          </p:cNvPr>
          <p:cNvSpPr/>
          <p:nvPr/>
        </p:nvSpPr>
        <p:spPr>
          <a:xfrm>
            <a:off x="-9103483" y="968378"/>
            <a:ext cx="48333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Brownian Motion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E0AB6B-1F2D-ABDF-A157-EF2817331BAB}"/>
              </a:ext>
            </a:extLst>
          </p:cNvPr>
          <p:cNvSpPr/>
          <p:nvPr/>
        </p:nvSpPr>
        <p:spPr>
          <a:xfrm>
            <a:off x="-5509956" y="3441375"/>
            <a:ext cx="9925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Extra Light" panose="020B0204020104020204" pitchFamily="34" charset="0"/>
                <a:cs typeface="Aharoni" panose="02010803020104030203" pitchFamily="2" charset="-79"/>
              </a:rPr>
              <a:t>1905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1F051C-021E-79EF-5F11-1B5EE5271341}"/>
              </a:ext>
            </a:extLst>
          </p:cNvPr>
          <p:cNvSpPr/>
          <p:nvPr/>
        </p:nvSpPr>
        <p:spPr>
          <a:xfrm>
            <a:off x="6613256" y="1638300"/>
            <a:ext cx="4390541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eneralized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heory of Gravitation</a:t>
            </a:r>
          </a:p>
        </p:txBody>
      </p:sp>
    </p:spTree>
    <p:extLst>
      <p:ext uri="{BB962C8B-B14F-4D97-AF65-F5344CB8AC3E}">
        <p14:creationId xmlns:p14="http://schemas.microsoft.com/office/powerpoint/2010/main" val="907255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48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Abadi Extra Light</vt:lpstr>
      <vt:lpstr>Agency FB</vt:lpstr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emon khan</dc:creator>
  <cp:lastModifiedBy>emon khan</cp:lastModifiedBy>
  <cp:revision>4</cp:revision>
  <dcterms:created xsi:type="dcterms:W3CDTF">2023-07-28T06:48:17Z</dcterms:created>
  <dcterms:modified xsi:type="dcterms:W3CDTF">2023-07-29T05:25:22Z</dcterms:modified>
</cp:coreProperties>
</file>